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6" r:id="rId4"/>
    <p:sldId id="276" r:id="rId5"/>
    <p:sldId id="277" r:id="rId6"/>
    <p:sldId id="274" r:id="rId7"/>
    <p:sldId id="279" r:id="rId8"/>
    <p:sldId id="278" r:id="rId9"/>
  </p:sldIdLst>
  <p:sldSz cx="12242800" cy="7562850"/>
  <p:notesSz cx="122428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33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88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344483"/>
            <a:ext cx="1040638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4235196"/>
            <a:ext cx="856995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739455"/>
            <a:ext cx="5325618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1" y="1739455"/>
            <a:ext cx="5325618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69193" y="0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99999" y="1247825"/>
            <a:ext cx="1499997" cy="75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69193" y="0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400" y="848484"/>
            <a:ext cx="10097998" cy="65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207" y="1999362"/>
            <a:ext cx="10830384" cy="273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B2A29"/>
                </a:solidFill>
                <a:latin typeface="Fira Sans Light"/>
                <a:cs typeface="Fira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7033450"/>
            <a:ext cx="391769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7033450"/>
            <a:ext cx="28158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7033450"/>
            <a:ext cx="28158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PwOAl5g1FFcUKp9EFV5qouaFe3ojsvfeZFQ-cz4H0o/edit?usp=sharing" TargetMode="External"/><Relationship Id="rId2" Type="http://schemas.openxmlformats.org/officeDocument/2006/relationships/hyperlink" Target="https://docs.google.com/document/d/1laGCfht1LLR9VJwE3VNjsBiQvyN2Yz2m5aGdohVr5F4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5K9WjpHSgCayUw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u4Q2d8Xrg2G7ZAQM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sandbox.ru/vebinar-polzovatelskie-istori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308" y="7233973"/>
            <a:ext cx="30137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ООО «</a:t>
            </a:r>
            <a:r>
              <a:rPr sz="1100" b="0" spc="-15" dirty="0">
                <a:solidFill>
                  <a:srgbClr val="506383"/>
                </a:solidFill>
                <a:latin typeface="Fira Sans Light"/>
                <a:cs typeface="Fira Sans Light"/>
              </a:rPr>
              <a:t>У</a:t>
            </a: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ни</a:t>
            </a:r>
            <a:r>
              <a:rPr sz="1100" b="0" spc="-10" dirty="0">
                <a:solidFill>
                  <a:srgbClr val="506383"/>
                </a:solidFill>
                <a:latin typeface="Fira Sans Light"/>
                <a:cs typeface="Fira Sans Light"/>
              </a:rPr>
              <a:t>в</a:t>
            </a: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ерсальные </a:t>
            </a:r>
            <a:r>
              <a:rPr sz="1100" b="0" spc="-15" dirty="0">
                <a:solidFill>
                  <a:srgbClr val="506383"/>
                </a:solidFill>
                <a:latin typeface="Fira Sans Light"/>
                <a:cs typeface="Fira Sans Light"/>
              </a:rPr>
              <a:t>т</a:t>
            </a: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е</a:t>
            </a:r>
            <a:r>
              <a:rPr sz="1100" b="0" spc="-15" dirty="0">
                <a:solidFill>
                  <a:srgbClr val="506383"/>
                </a:solidFill>
                <a:latin typeface="Fira Sans Light"/>
                <a:cs typeface="Fira Sans Light"/>
              </a:rPr>
              <a:t>р</a:t>
            </a: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минал сис</a:t>
            </a:r>
            <a:r>
              <a:rPr sz="1100" b="0" spc="-15" dirty="0">
                <a:solidFill>
                  <a:srgbClr val="506383"/>
                </a:solidFill>
                <a:latin typeface="Fira Sans Light"/>
                <a:cs typeface="Fira Sans Light"/>
              </a:rPr>
              <a:t>те</a:t>
            </a:r>
            <a:r>
              <a:rPr sz="1100" b="0" dirty="0">
                <a:solidFill>
                  <a:srgbClr val="506383"/>
                </a:solidFill>
                <a:latin typeface="Fira Sans Light"/>
                <a:cs typeface="Fira Sans Light"/>
              </a:rPr>
              <a:t>мы»</a:t>
            </a:r>
            <a:endParaRPr sz="1100" dirty="0">
              <a:latin typeface="Fira Sans Light"/>
              <a:cs typeface="Fira Sans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4073" y="1633142"/>
            <a:ext cx="113157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-15" dirty="0">
                <a:solidFill>
                  <a:srgbClr val="2B2A29"/>
                </a:solidFill>
                <a:latin typeface="Fira Sans Light"/>
                <a:cs typeface="Fira Sans Light"/>
              </a:rPr>
              <a:t>С</a:t>
            </a:r>
            <a:r>
              <a:rPr sz="1200" b="0" spc="-25" dirty="0">
                <a:solidFill>
                  <a:srgbClr val="2B2A29"/>
                </a:solidFill>
                <a:latin typeface="Fira Sans Light"/>
                <a:cs typeface="Fira Sans Light"/>
              </a:rPr>
              <a:t>о</a:t>
            </a: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з</a:t>
            </a:r>
            <a:r>
              <a:rPr sz="1200" b="0" spc="10" dirty="0">
                <a:solidFill>
                  <a:srgbClr val="2B2A29"/>
                </a:solidFill>
                <a:latin typeface="Fira Sans Light"/>
                <a:cs typeface="Fira Sans Light"/>
              </a:rPr>
              <a:t>д</a:t>
            </a: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а</a:t>
            </a:r>
            <a:r>
              <a:rPr sz="1200" b="0" spc="-15" dirty="0">
                <a:solidFill>
                  <a:srgbClr val="2B2A29"/>
                </a:solidFill>
                <a:latin typeface="Fira Sans Light"/>
                <a:cs typeface="Fira Sans Light"/>
              </a:rPr>
              <a:t>ё</a:t>
            </a: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м,</a:t>
            </a:r>
            <a:endParaRPr sz="1200" dirty="0">
              <a:latin typeface="Fira Sans Light"/>
              <a:cs typeface="Fira Sans Ligh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ч</a:t>
            </a:r>
            <a:r>
              <a:rPr sz="1200" b="0" spc="-15" dirty="0">
                <a:solidFill>
                  <a:srgbClr val="2B2A29"/>
                </a:solidFill>
                <a:latin typeface="Fira Sans Light"/>
                <a:cs typeface="Fira Sans Light"/>
              </a:rPr>
              <a:t>т</a:t>
            </a: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обы </a:t>
            </a:r>
            <a:r>
              <a:rPr sz="1200" b="0" spc="-50" dirty="0">
                <a:solidFill>
                  <a:srgbClr val="2B2A29"/>
                </a:solidFill>
                <a:latin typeface="Fira Sans Light"/>
                <a:cs typeface="Fira Sans Light"/>
              </a:rPr>
              <a:t>у</a:t>
            </a:r>
            <a:r>
              <a:rPr sz="1200" b="0" dirty="0">
                <a:solidFill>
                  <a:srgbClr val="2B2A29"/>
                </a:solidFill>
                <a:latin typeface="Fira Sans Light"/>
                <a:cs typeface="Fira Sans Light"/>
              </a:rPr>
              <a:t>дивлять</a:t>
            </a:r>
            <a:endParaRPr sz="1200" dirty="0">
              <a:latin typeface="Fira Sans Light"/>
              <a:cs typeface="Fira Sans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7998" y="2840774"/>
            <a:ext cx="6102007" cy="302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9999" y="3002775"/>
            <a:ext cx="5940425" cy="3140850"/>
          </a:xfrm>
          <a:custGeom>
            <a:avLst/>
            <a:gdLst/>
            <a:ahLst/>
            <a:cxnLst/>
            <a:rect l="l" t="t" r="r" b="b"/>
            <a:pathLst>
              <a:path w="5940425" h="2700020">
                <a:moveTo>
                  <a:pt x="0" y="0"/>
                </a:moveTo>
                <a:lnTo>
                  <a:pt x="5940005" y="0"/>
                </a:lnTo>
                <a:lnTo>
                  <a:pt x="5940005" y="2699994"/>
                </a:lnTo>
                <a:lnTo>
                  <a:pt x="0" y="26999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0002" y="3272777"/>
            <a:ext cx="5670550" cy="2489848"/>
          </a:xfrm>
          <a:custGeom>
            <a:avLst/>
            <a:gdLst/>
            <a:ahLst/>
            <a:cxnLst/>
            <a:rect l="l" t="t" r="r" b="b"/>
            <a:pathLst>
              <a:path w="5670550" h="2160270">
                <a:moveTo>
                  <a:pt x="5670003" y="2159990"/>
                </a:moveTo>
                <a:lnTo>
                  <a:pt x="0" y="2159990"/>
                </a:lnTo>
                <a:lnTo>
                  <a:pt x="0" y="0"/>
                </a:lnTo>
                <a:lnTo>
                  <a:pt x="5670003" y="0"/>
                </a:lnTo>
              </a:path>
            </a:pathLst>
          </a:custGeom>
          <a:ln w="9000">
            <a:solidFill>
              <a:srgbClr val="E50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31000" y="3479435"/>
            <a:ext cx="4727063" cy="1985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9200"/>
              </a:lnSpc>
            </a:pPr>
            <a:r>
              <a:rPr lang="ru-RU" sz="3200" b="1" dirty="0">
                <a:solidFill>
                  <a:srgbClr val="2B2A29"/>
                </a:solidFill>
                <a:latin typeface="Fira Sans Light"/>
                <a:cs typeface="Fira Sans Light"/>
              </a:rPr>
              <a:t>Олимпиада</a:t>
            </a:r>
            <a:endParaRPr lang="en-US" sz="3200" b="1" dirty="0">
              <a:solidFill>
                <a:srgbClr val="2B2A29"/>
              </a:solidFill>
              <a:latin typeface="Fira Sans Light"/>
              <a:cs typeface="Fira Sans Light"/>
            </a:endParaRPr>
          </a:p>
          <a:p>
            <a:pPr marL="12700" marR="5080">
              <a:lnSpc>
                <a:spcPct val="129200"/>
              </a:lnSpc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Fira Sans Light"/>
                <a:cs typeface="Fira Sans Light"/>
              </a:rPr>
              <a:t>iSandBOX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Fira Sans Light"/>
                <a:cs typeface="Fira Sans Light"/>
              </a:rPr>
              <a:t> 2020</a:t>
            </a:r>
          </a:p>
          <a:p>
            <a:pPr marL="12700" marR="5080">
              <a:lnSpc>
                <a:spcPct val="129200"/>
              </a:lnSpc>
            </a:pPr>
            <a:r>
              <a:rPr lang="ru-RU" sz="3200" b="1" dirty="0">
                <a:solidFill>
                  <a:srgbClr val="2B2A29"/>
                </a:solidFill>
                <a:latin typeface="Fira Sans Light"/>
                <a:cs typeface="Fira Sans Light"/>
              </a:rPr>
              <a:t>Воркшоп 4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Fira Sans Light"/>
              <a:cs typeface="Fira Sans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53085"/>
            <a:ext cx="6612483" cy="59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07452" y="1785862"/>
            <a:ext cx="537081" cy="301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>
              <a:lnSpc>
                <a:spcPct val="129200"/>
              </a:lnSpc>
            </a:pPr>
            <a:r>
              <a:rPr sz="800" b="0" dirty="0" err="1">
                <a:solidFill>
                  <a:srgbClr val="436A93"/>
                </a:solidFill>
                <a:latin typeface="Fira Sans Light"/>
                <a:cs typeface="Fira Sans Light"/>
              </a:rPr>
              <a:t>Сд</a:t>
            </a:r>
            <a:r>
              <a:rPr sz="800" b="0" spc="-20" dirty="0" err="1">
                <a:solidFill>
                  <a:srgbClr val="436A93"/>
                </a:solidFill>
                <a:latin typeface="Fira Sans Light"/>
                <a:cs typeface="Fira Sans Light"/>
              </a:rPr>
              <a:t>е</a:t>
            </a:r>
            <a:r>
              <a:rPr sz="800" b="0" dirty="0" err="1">
                <a:solidFill>
                  <a:srgbClr val="436A93"/>
                </a:solidFill>
                <a:latin typeface="Fira Sans Light"/>
                <a:cs typeface="Fira Sans Light"/>
              </a:rPr>
              <a:t>лано</a:t>
            </a:r>
            <a:endParaRPr lang="ru-RU" sz="800" b="0" dirty="0">
              <a:solidFill>
                <a:srgbClr val="436A93"/>
              </a:solidFill>
              <a:latin typeface="Fira Sans Light"/>
              <a:cs typeface="Fira Sans Light"/>
            </a:endParaRPr>
          </a:p>
          <a:p>
            <a:pPr marL="12700" marR="5080" indent="3175">
              <a:lnSpc>
                <a:spcPct val="129200"/>
              </a:lnSpc>
            </a:pPr>
            <a:r>
              <a:rPr sz="800" b="0" dirty="0">
                <a:solidFill>
                  <a:srgbClr val="436A93"/>
                </a:solidFill>
                <a:latin typeface="Fira Sans Light"/>
                <a:cs typeface="Fira Sans Light"/>
              </a:rPr>
              <a:t> в </a:t>
            </a:r>
            <a:r>
              <a:rPr sz="800" b="0" spc="-65" dirty="0">
                <a:solidFill>
                  <a:srgbClr val="436A93"/>
                </a:solidFill>
                <a:latin typeface="Fira Sans Light"/>
                <a:cs typeface="Fira Sans Light"/>
              </a:rPr>
              <a:t>Т</a:t>
            </a:r>
            <a:r>
              <a:rPr sz="800" b="0" spc="-10" dirty="0">
                <a:solidFill>
                  <a:srgbClr val="436A93"/>
                </a:solidFill>
                <a:latin typeface="Fira Sans Light"/>
                <a:cs typeface="Fira Sans Light"/>
              </a:rPr>
              <a:t>ом</a:t>
            </a:r>
            <a:r>
              <a:rPr sz="800" b="0" dirty="0">
                <a:solidFill>
                  <a:srgbClr val="436A93"/>
                </a:solidFill>
                <a:latin typeface="Fira Sans Light"/>
                <a:cs typeface="Fira Sans Light"/>
              </a:rPr>
              <a:t>с</a:t>
            </a:r>
            <a:r>
              <a:rPr sz="800" b="0" spc="-10" dirty="0">
                <a:solidFill>
                  <a:srgbClr val="436A93"/>
                </a:solidFill>
                <a:latin typeface="Fira Sans Light"/>
                <a:cs typeface="Fira Sans Light"/>
              </a:rPr>
              <a:t>к</a:t>
            </a:r>
            <a:r>
              <a:rPr sz="800" b="0" dirty="0">
                <a:solidFill>
                  <a:srgbClr val="436A93"/>
                </a:solidFill>
                <a:latin typeface="Fira Sans Light"/>
                <a:cs typeface="Fira Sans Light"/>
              </a:rPr>
              <a:t>е</a:t>
            </a:r>
            <a:endParaRPr sz="800" dirty="0">
              <a:latin typeface="Fira Sans Light"/>
              <a:cs typeface="Fira Sans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96282" y="1307922"/>
            <a:ext cx="451434" cy="451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993" y="133563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005" y="0"/>
                </a:moveTo>
                <a:lnTo>
                  <a:pt x="150421" y="5754"/>
                </a:lnTo>
                <a:lnTo>
                  <a:pt x="107008" y="22100"/>
                </a:lnTo>
                <a:lnTo>
                  <a:pt x="69144" y="47662"/>
                </a:lnTo>
                <a:lnTo>
                  <a:pt x="38202" y="81064"/>
                </a:lnTo>
                <a:lnTo>
                  <a:pt x="15559" y="120931"/>
                </a:lnTo>
                <a:lnTo>
                  <a:pt x="2591" y="165887"/>
                </a:lnTo>
                <a:lnTo>
                  <a:pt x="0" y="198005"/>
                </a:lnTo>
                <a:lnTo>
                  <a:pt x="656" y="214243"/>
                </a:lnTo>
                <a:lnTo>
                  <a:pt x="10094" y="260586"/>
                </a:lnTo>
                <a:lnTo>
                  <a:pt x="29664" y="302299"/>
                </a:lnTo>
                <a:lnTo>
                  <a:pt x="57992" y="338007"/>
                </a:lnTo>
                <a:lnTo>
                  <a:pt x="93702" y="366334"/>
                </a:lnTo>
                <a:lnTo>
                  <a:pt x="135418" y="385904"/>
                </a:lnTo>
                <a:lnTo>
                  <a:pt x="181765" y="395342"/>
                </a:lnTo>
                <a:lnTo>
                  <a:pt x="198005" y="395998"/>
                </a:lnTo>
                <a:lnTo>
                  <a:pt x="214245" y="395342"/>
                </a:lnTo>
                <a:lnTo>
                  <a:pt x="260592" y="385904"/>
                </a:lnTo>
                <a:lnTo>
                  <a:pt x="302308" y="366334"/>
                </a:lnTo>
                <a:lnTo>
                  <a:pt x="338018" y="338007"/>
                </a:lnTo>
                <a:lnTo>
                  <a:pt x="366346" y="302299"/>
                </a:lnTo>
                <a:lnTo>
                  <a:pt x="385917" y="260586"/>
                </a:lnTo>
                <a:lnTo>
                  <a:pt x="395355" y="214243"/>
                </a:lnTo>
                <a:lnTo>
                  <a:pt x="396011" y="198005"/>
                </a:lnTo>
                <a:lnTo>
                  <a:pt x="395355" y="181765"/>
                </a:lnTo>
                <a:lnTo>
                  <a:pt x="385917" y="135418"/>
                </a:lnTo>
                <a:lnTo>
                  <a:pt x="366346" y="93702"/>
                </a:lnTo>
                <a:lnTo>
                  <a:pt x="338018" y="57992"/>
                </a:lnTo>
                <a:lnTo>
                  <a:pt x="302308" y="29664"/>
                </a:lnTo>
                <a:lnTo>
                  <a:pt x="260592" y="10094"/>
                </a:lnTo>
                <a:lnTo>
                  <a:pt x="214245" y="656"/>
                </a:lnTo>
                <a:lnTo>
                  <a:pt x="19800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08537" y="1397241"/>
            <a:ext cx="227329" cy="288925"/>
          </a:xfrm>
          <a:custGeom>
            <a:avLst/>
            <a:gdLst/>
            <a:ahLst/>
            <a:cxnLst/>
            <a:rect l="l" t="t" r="r" b="b"/>
            <a:pathLst>
              <a:path w="227329" h="288925">
                <a:moveTo>
                  <a:pt x="17995" y="0"/>
                </a:moveTo>
                <a:lnTo>
                  <a:pt x="113461" y="0"/>
                </a:lnTo>
                <a:lnTo>
                  <a:pt x="208927" y="0"/>
                </a:lnTo>
                <a:lnTo>
                  <a:pt x="221621" y="5268"/>
                </a:lnTo>
                <a:lnTo>
                  <a:pt x="226923" y="17937"/>
                </a:lnTo>
                <a:lnTo>
                  <a:pt x="226923" y="249720"/>
                </a:lnTo>
                <a:lnTo>
                  <a:pt x="221654" y="262408"/>
                </a:lnTo>
                <a:lnTo>
                  <a:pt x="208986" y="267715"/>
                </a:lnTo>
                <a:lnTo>
                  <a:pt x="148234" y="267715"/>
                </a:lnTo>
                <a:lnTo>
                  <a:pt x="134771" y="270323"/>
                </a:lnTo>
                <a:lnTo>
                  <a:pt x="123509" y="277546"/>
                </a:lnTo>
                <a:lnTo>
                  <a:pt x="115612" y="288486"/>
                </a:lnTo>
                <a:lnTo>
                  <a:pt x="107917" y="279674"/>
                </a:lnTo>
                <a:lnTo>
                  <a:pt x="96914" y="272207"/>
                </a:lnTo>
                <a:lnTo>
                  <a:pt x="83544" y="268036"/>
                </a:lnTo>
                <a:lnTo>
                  <a:pt x="17995" y="267715"/>
                </a:lnTo>
                <a:lnTo>
                  <a:pt x="5307" y="262447"/>
                </a:lnTo>
                <a:lnTo>
                  <a:pt x="0" y="249778"/>
                </a:lnTo>
                <a:lnTo>
                  <a:pt x="0" y="17995"/>
                </a:lnTo>
                <a:lnTo>
                  <a:pt x="5268" y="5307"/>
                </a:lnTo>
                <a:lnTo>
                  <a:pt x="17937" y="0"/>
                </a:lnTo>
                <a:close/>
              </a:path>
            </a:pathLst>
          </a:custGeom>
          <a:ln w="9000">
            <a:solidFill>
              <a:srgbClr val="5A9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1574" y="1450314"/>
            <a:ext cx="178435" cy="173355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96761" y="164363"/>
                </a:moveTo>
                <a:lnTo>
                  <a:pt x="79730" y="164363"/>
                </a:lnTo>
                <a:lnTo>
                  <a:pt x="78206" y="166725"/>
                </a:lnTo>
                <a:lnTo>
                  <a:pt x="74168" y="171107"/>
                </a:lnTo>
                <a:lnTo>
                  <a:pt x="84950" y="172123"/>
                </a:lnTo>
                <a:lnTo>
                  <a:pt x="88836" y="173304"/>
                </a:lnTo>
                <a:lnTo>
                  <a:pt x="90855" y="165887"/>
                </a:lnTo>
                <a:lnTo>
                  <a:pt x="93713" y="165887"/>
                </a:lnTo>
                <a:lnTo>
                  <a:pt x="96761" y="164363"/>
                </a:lnTo>
                <a:close/>
              </a:path>
              <a:path w="178434" h="173355">
                <a:moveTo>
                  <a:pt x="82257" y="155600"/>
                </a:moveTo>
                <a:lnTo>
                  <a:pt x="79730" y="158813"/>
                </a:lnTo>
                <a:lnTo>
                  <a:pt x="74498" y="165709"/>
                </a:lnTo>
                <a:lnTo>
                  <a:pt x="79730" y="164363"/>
                </a:lnTo>
                <a:lnTo>
                  <a:pt x="96761" y="164363"/>
                </a:lnTo>
                <a:lnTo>
                  <a:pt x="97421" y="164033"/>
                </a:lnTo>
                <a:lnTo>
                  <a:pt x="101329" y="155765"/>
                </a:lnTo>
                <a:lnTo>
                  <a:pt x="91871" y="155765"/>
                </a:lnTo>
                <a:lnTo>
                  <a:pt x="82257" y="155600"/>
                </a:lnTo>
                <a:close/>
              </a:path>
              <a:path w="178434" h="173355">
                <a:moveTo>
                  <a:pt x="137579" y="108064"/>
                </a:moveTo>
                <a:lnTo>
                  <a:pt x="93052" y="108064"/>
                </a:lnTo>
                <a:lnTo>
                  <a:pt x="95580" y="110934"/>
                </a:lnTo>
                <a:lnTo>
                  <a:pt x="95072" y="117678"/>
                </a:lnTo>
                <a:lnTo>
                  <a:pt x="97599" y="119532"/>
                </a:lnTo>
                <a:lnTo>
                  <a:pt x="101485" y="131152"/>
                </a:lnTo>
                <a:lnTo>
                  <a:pt x="109575" y="144640"/>
                </a:lnTo>
                <a:lnTo>
                  <a:pt x="103162" y="147840"/>
                </a:lnTo>
                <a:lnTo>
                  <a:pt x="93713" y="151726"/>
                </a:lnTo>
                <a:lnTo>
                  <a:pt x="91871" y="155765"/>
                </a:lnTo>
                <a:lnTo>
                  <a:pt x="101329" y="155765"/>
                </a:lnTo>
                <a:lnTo>
                  <a:pt x="101803" y="154762"/>
                </a:lnTo>
                <a:lnTo>
                  <a:pt x="112268" y="150380"/>
                </a:lnTo>
                <a:lnTo>
                  <a:pt x="123558" y="149199"/>
                </a:lnTo>
                <a:lnTo>
                  <a:pt x="119897" y="138306"/>
                </a:lnTo>
                <a:lnTo>
                  <a:pt x="117441" y="129610"/>
                </a:lnTo>
                <a:lnTo>
                  <a:pt x="121779" y="122137"/>
                </a:lnTo>
                <a:lnTo>
                  <a:pt x="135842" y="110111"/>
                </a:lnTo>
                <a:lnTo>
                  <a:pt x="137579" y="108064"/>
                </a:lnTo>
                <a:close/>
              </a:path>
              <a:path w="178434" h="173355">
                <a:moveTo>
                  <a:pt x="157262" y="92113"/>
                </a:moveTo>
                <a:lnTo>
                  <a:pt x="144330" y="92113"/>
                </a:lnTo>
                <a:lnTo>
                  <a:pt x="146882" y="102756"/>
                </a:lnTo>
                <a:lnTo>
                  <a:pt x="148179" y="118106"/>
                </a:lnTo>
                <a:lnTo>
                  <a:pt x="150577" y="128592"/>
                </a:lnTo>
                <a:lnTo>
                  <a:pt x="154764" y="131495"/>
                </a:lnTo>
                <a:lnTo>
                  <a:pt x="162472" y="127387"/>
                </a:lnTo>
                <a:lnTo>
                  <a:pt x="175435" y="116840"/>
                </a:lnTo>
                <a:lnTo>
                  <a:pt x="164936" y="112658"/>
                </a:lnTo>
                <a:lnTo>
                  <a:pt x="162001" y="105714"/>
                </a:lnTo>
                <a:lnTo>
                  <a:pt x="169665" y="105714"/>
                </a:lnTo>
                <a:lnTo>
                  <a:pt x="162519" y="99686"/>
                </a:lnTo>
                <a:lnTo>
                  <a:pt x="157262" y="92113"/>
                </a:lnTo>
                <a:close/>
              </a:path>
              <a:path w="178434" h="173355">
                <a:moveTo>
                  <a:pt x="155824" y="90042"/>
                </a:moveTo>
                <a:lnTo>
                  <a:pt x="20739" y="90042"/>
                </a:lnTo>
                <a:lnTo>
                  <a:pt x="19558" y="91046"/>
                </a:lnTo>
                <a:lnTo>
                  <a:pt x="18542" y="95935"/>
                </a:lnTo>
                <a:lnTo>
                  <a:pt x="18364" y="100152"/>
                </a:lnTo>
                <a:lnTo>
                  <a:pt x="17018" y="104533"/>
                </a:lnTo>
                <a:lnTo>
                  <a:pt x="13652" y="109931"/>
                </a:lnTo>
                <a:lnTo>
                  <a:pt x="16344" y="113296"/>
                </a:lnTo>
                <a:lnTo>
                  <a:pt x="19050" y="115150"/>
                </a:lnTo>
                <a:lnTo>
                  <a:pt x="20726" y="120040"/>
                </a:lnTo>
                <a:lnTo>
                  <a:pt x="21069" y="125602"/>
                </a:lnTo>
                <a:lnTo>
                  <a:pt x="24777" y="127622"/>
                </a:lnTo>
                <a:lnTo>
                  <a:pt x="28994" y="129984"/>
                </a:lnTo>
                <a:lnTo>
                  <a:pt x="28272" y="122137"/>
                </a:lnTo>
                <a:lnTo>
                  <a:pt x="28375" y="118106"/>
                </a:lnTo>
                <a:lnTo>
                  <a:pt x="28756" y="113804"/>
                </a:lnTo>
                <a:lnTo>
                  <a:pt x="23088" y="113804"/>
                </a:lnTo>
                <a:lnTo>
                  <a:pt x="23926" y="111950"/>
                </a:lnTo>
                <a:lnTo>
                  <a:pt x="23250" y="108064"/>
                </a:lnTo>
                <a:lnTo>
                  <a:pt x="20383" y="96608"/>
                </a:lnTo>
                <a:lnTo>
                  <a:pt x="27800" y="92227"/>
                </a:lnTo>
                <a:lnTo>
                  <a:pt x="144308" y="92227"/>
                </a:lnTo>
                <a:lnTo>
                  <a:pt x="157262" y="92113"/>
                </a:lnTo>
                <a:lnTo>
                  <a:pt x="155824" y="90042"/>
                </a:lnTo>
                <a:close/>
              </a:path>
              <a:path w="178434" h="173355">
                <a:moveTo>
                  <a:pt x="9105" y="79247"/>
                </a:moveTo>
                <a:lnTo>
                  <a:pt x="8763" y="86144"/>
                </a:lnTo>
                <a:lnTo>
                  <a:pt x="7416" y="94919"/>
                </a:lnTo>
                <a:lnTo>
                  <a:pt x="3029" y="100152"/>
                </a:lnTo>
                <a:lnTo>
                  <a:pt x="0" y="106552"/>
                </a:lnTo>
                <a:lnTo>
                  <a:pt x="4039" y="114113"/>
                </a:lnTo>
                <a:lnTo>
                  <a:pt x="4889" y="123240"/>
                </a:lnTo>
                <a:lnTo>
                  <a:pt x="6070" y="127457"/>
                </a:lnTo>
                <a:lnTo>
                  <a:pt x="8763" y="126276"/>
                </a:lnTo>
                <a:lnTo>
                  <a:pt x="16522" y="122402"/>
                </a:lnTo>
                <a:lnTo>
                  <a:pt x="10617" y="111950"/>
                </a:lnTo>
                <a:lnTo>
                  <a:pt x="8714" y="105343"/>
                </a:lnTo>
                <a:lnTo>
                  <a:pt x="8804" y="104533"/>
                </a:lnTo>
                <a:lnTo>
                  <a:pt x="10842" y="90502"/>
                </a:lnTo>
                <a:lnTo>
                  <a:pt x="20739" y="90042"/>
                </a:lnTo>
                <a:lnTo>
                  <a:pt x="155824" y="90042"/>
                </a:lnTo>
                <a:lnTo>
                  <a:pt x="151715" y="84124"/>
                </a:lnTo>
                <a:lnTo>
                  <a:pt x="29997" y="84124"/>
                </a:lnTo>
                <a:lnTo>
                  <a:pt x="20739" y="81089"/>
                </a:lnTo>
                <a:lnTo>
                  <a:pt x="9105" y="79247"/>
                </a:lnTo>
                <a:close/>
              </a:path>
              <a:path w="178434" h="173355">
                <a:moveTo>
                  <a:pt x="144308" y="92227"/>
                </a:moveTo>
                <a:lnTo>
                  <a:pt x="27800" y="92227"/>
                </a:lnTo>
                <a:lnTo>
                  <a:pt x="30670" y="98132"/>
                </a:lnTo>
                <a:lnTo>
                  <a:pt x="43141" y="98463"/>
                </a:lnTo>
                <a:lnTo>
                  <a:pt x="55755" y="100099"/>
                </a:lnTo>
                <a:lnTo>
                  <a:pt x="67955" y="110111"/>
                </a:lnTo>
                <a:lnTo>
                  <a:pt x="76193" y="114113"/>
                </a:lnTo>
                <a:lnTo>
                  <a:pt x="83537" y="113098"/>
                </a:lnTo>
                <a:lnTo>
                  <a:pt x="93052" y="108064"/>
                </a:lnTo>
                <a:lnTo>
                  <a:pt x="137579" y="108064"/>
                </a:lnTo>
                <a:lnTo>
                  <a:pt x="142252" y="102557"/>
                </a:lnTo>
                <a:lnTo>
                  <a:pt x="144308" y="92227"/>
                </a:lnTo>
                <a:close/>
              </a:path>
              <a:path w="178434" h="173355">
                <a:moveTo>
                  <a:pt x="28816" y="113131"/>
                </a:moveTo>
                <a:lnTo>
                  <a:pt x="23088" y="113804"/>
                </a:lnTo>
                <a:lnTo>
                  <a:pt x="28756" y="113804"/>
                </a:lnTo>
                <a:lnTo>
                  <a:pt x="28816" y="113131"/>
                </a:lnTo>
                <a:close/>
              </a:path>
              <a:path w="178434" h="173355">
                <a:moveTo>
                  <a:pt x="169665" y="105714"/>
                </a:moveTo>
                <a:lnTo>
                  <a:pt x="162001" y="105714"/>
                </a:lnTo>
                <a:lnTo>
                  <a:pt x="167386" y="110426"/>
                </a:lnTo>
                <a:lnTo>
                  <a:pt x="177109" y="105729"/>
                </a:lnTo>
                <a:lnTo>
                  <a:pt x="169682" y="105729"/>
                </a:lnTo>
                <a:close/>
              </a:path>
              <a:path w="178434" h="173355">
                <a:moveTo>
                  <a:pt x="177908" y="105343"/>
                </a:moveTo>
                <a:lnTo>
                  <a:pt x="169682" y="105729"/>
                </a:lnTo>
                <a:lnTo>
                  <a:pt x="177109" y="105729"/>
                </a:lnTo>
                <a:lnTo>
                  <a:pt x="177908" y="105343"/>
                </a:lnTo>
                <a:close/>
              </a:path>
              <a:path w="178434" h="173355">
                <a:moveTo>
                  <a:pt x="78082" y="32880"/>
                </a:moveTo>
                <a:lnTo>
                  <a:pt x="42468" y="32880"/>
                </a:lnTo>
                <a:lnTo>
                  <a:pt x="47170" y="38673"/>
                </a:lnTo>
                <a:lnTo>
                  <a:pt x="46660" y="50766"/>
                </a:lnTo>
                <a:lnTo>
                  <a:pt x="42151" y="60515"/>
                </a:lnTo>
                <a:lnTo>
                  <a:pt x="36728" y="67551"/>
                </a:lnTo>
                <a:lnTo>
                  <a:pt x="37249" y="81254"/>
                </a:lnTo>
                <a:lnTo>
                  <a:pt x="29997" y="84124"/>
                </a:lnTo>
                <a:lnTo>
                  <a:pt x="151715" y="84124"/>
                </a:lnTo>
                <a:lnTo>
                  <a:pt x="150602" y="82521"/>
                </a:lnTo>
                <a:lnTo>
                  <a:pt x="142526" y="76776"/>
                </a:lnTo>
                <a:lnTo>
                  <a:pt x="128126" y="72051"/>
                </a:lnTo>
                <a:lnTo>
                  <a:pt x="119930" y="66942"/>
                </a:lnTo>
                <a:lnTo>
                  <a:pt x="88658" y="65417"/>
                </a:lnTo>
                <a:lnTo>
                  <a:pt x="88297" y="52544"/>
                </a:lnTo>
                <a:lnTo>
                  <a:pt x="86740" y="42351"/>
                </a:lnTo>
                <a:lnTo>
                  <a:pt x="77533" y="33045"/>
                </a:lnTo>
                <a:lnTo>
                  <a:pt x="78082" y="32880"/>
                </a:lnTo>
                <a:close/>
              </a:path>
              <a:path w="178434" h="173355">
                <a:moveTo>
                  <a:pt x="30505" y="2374"/>
                </a:moveTo>
                <a:lnTo>
                  <a:pt x="32016" y="5905"/>
                </a:lnTo>
                <a:lnTo>
                  <a:pt x="30505" y="13487"/>
                </a:lnTo>
                <a:lnTo>
                  <a:pt x="26111" y="17881"/>
                </a:lnTo>
                <a:lnTo>
                  <a:pt x="21234" y="33045"/>
                </a:lnTo>
                <a:lnTo>
                  <a:pt x="19380" y="35750"/>
                </a:lnTo>
                <a:lnTo>
                  <a:pt x="17018" y="39115"/>
                </a:lnTo>
                <a:lnTo>
                  <a:pt x="17881" y="44437"/>
                </a:lnTo>
                <a:lnTo>
                  <a:pt x="28994" y="50406"/>
                </a:lnTo>
                <a:lnTo>
                  <a:pt x="29832" y="41821"/>
                </a:lnTo>
                <a:lnTo>
                  <a:pt x="37084" y="40970"/>
                </a:lnTo>
                <a:lnTo>
                  <a:pt x="42468" y="32880"/>
                </a:lnTo>
                <a:lnTo>
                  <a:pt x="78082" y="32880"/>
                </a:lnTo>
                <a:lnTo>
                  <a:pt x="79222" y="32537"/>
                </a:lnTo>
                <a:lnTo>
                  <a:pt x="83549" y="32537"/>
                </a:lnTo>
                <a:lnTo>
                  <a:pt x="79009" y="24342"/>
                </a:lnTo>
                <a:lnTo>
                  <a:pt x="64897" y="15519"/>
                </a:lnTo>
                <a:lnTo>
                  <a:pt x="66751" y="14846"/>
                </a:lnTo>
                <a:lnTo>
                  <a:pt x="63032" y="8041"/>
                </a:lnTo>
                <a:lnTo>
                  <a:pt x="62748" y="7937"/>
                </a:lnTo>
                <a:lnTo>
                  <a:pt x="41630" y="7937"/>
                </a:lnTo>
                <a:lnTo>
                  <a:pt x="41181" y="5397"/>
                </a:lnTo>
                <a:lnTo>
                  <a:pt x="34036" y="5397"/>
                </a:lnTo>
                <a:lnTo>
                  <a:pt x="33197" y="3886"/>
                </a:lnTo>
                <a:lnTo>
                  <a:pt x="30505" y="2374"/>
                </a:lnTo>
                <a:close/>
              </a:path>
              <a:path w="178434" h="173355">
                <a:moveTo>
                  <a:pt x="83549" y="32537"/>
                </a:moveTo>
                <a:lnTo>
                  <a:pt x="79222" y="32537"/>
                </a:lnTo>
                <a:lnTo>
                  <a:pt x="83711" y="32830"/>
                </a:lnTo>
                <a:lnTo>
                  <a:pt x="83549" y="32537"/>
                </a:lnTo>
                <a:close/>
              </a:path>
              <a:path w="178434" h="173355">
                <a:moveTo>
                  <a:pt x="54572" y="4934"/>
                </a:moveTo>
                <a:lnTo>
                  <a:pt x="41630" y="7937"/>
                </a:lnTo>
                <a:lnTo>
                  <a:pt x="62748" y="7937"/>
                </a:lnTo>
                <a:lnTo>
                  <a:pt x="54572" y="4934"/>
                </a:lnTo>
                <a:close/>
              </a:path>
              <a:path w="178434" h="173355">
                <a:moveTo>
                  <a:pt x="32854" y="0"/>
                </a:moveTo>
                <a:lnTo>
                  <a:pt x="33705" y="838"/>
                </a:lnTo>
                <a:lnTo>
                  <a:pt x="34036" y="5397"/>
                </a:lnTo>
                <a:lnTo>
                  <a:pt x="41181" y="5397"/>
                </a:lnTo>
                <a:lnTo>
                  <a:pt x="41122" y="5067"/>
                </a:lnTo>
                <a:lnTo>
                  <a:pt x="32854" y="0"/>
                </a:lnTo>
                <a:close/>
              </a:path>
            </a:pathLst>
          </a:custGeom>
          <a:solidFill>
            <a:srgbClr val="436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3" descr="S:\00_Marketing_old\Богданова\олимпиада логотип\олимпиада-заставки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116" y="3465174"/>
            <a:ext cx="1997754" cy="19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71950" y="2541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72238" y="1495425"/>
            <a:ext cx="944880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Fira Sans Light"/>
                <a:cs typeface="Fira Sans Light"/>
              </a:rPr>
              <a:t>			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Fira Sans Light"/>
                <a:cs typeface="Fira Sans Light"/>
              </a:rPr>
              <a:t>Добрый вечер!!!</a:t>
            </a:r>
          </a:p>
          <a:p>
            <a:endParaRPr lang="ru-RU" sz="2400" dirty="0">
              <a:solidFill>
                <a:srgbClr val="2B2A29"/>
              </a:solidFill>
              <a:latin typeface="Fira Sans Light"/>
              <a:cs typeface="Fira Sans Light"/>
            </a:endParaRPr>
          </a:p>
          <a:p>
            <a:r>
              <a:rPr lang="ru-RU" sz="2400" dirty="0">
                <a:solidFill>
                  <a:srgbClr val="2B2A29"/>
                </a:solidFill>
                <a:latin typeface="Fira Sans Light"/>
                <a:cs typeface="Fira Sans Light"/>
              </a:rPr>
              <a:t>Хорошо слышно и видно </a:t>
            </a:r>
          </a:p>
          <a:p>
            <a:r>
              <a:rPr lang="ru-RU" sz="2400" dirty="0">
                <a:solidFill>
                  <a:srgbClr val="2B2A29"/>
                </a:solidFill>
                <a:latin typeface="Fira Sans Light"/>
                <a:cs typeface="Fira Sans Light"/>
              </a:rPr>
              <a:t>		– ставьте в чат 1 (или напишите что-нибудь)!</a:t>
            </a:r>
          </a:p>
          <a:p>
            <a:endParaRPr lang="ru-RU" sz="2400" dirty="0">
              <a:solidFill>
                <a:srgbClr val="2B2A29"/>
              </a:solidFill>
              <a:latin typeface="Fira Sans Light"/>
              <a:cs typeface="Fira Sans Light"/>
            </a:endParaRPr>
          </a:p>
          <a:p>
            <a:endParaRPr lang="ru-RU" sz="2400" dirty="0">
              <a:solidFill>
                <a:srgbClr val="2B2A29"/>
              </a:solidFill>
              <a:latin typeface="Fira Sans Light"/>
              <a:cs typeface="Fira Sans Light"/>
            </a:endParaRP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Fira Sans Light"/>
                <a:cs typeface="Fira Sans Light"/>
              </a:rPr>
              <a:t>		Как настроение?</a:t>
            </a:r>
          </a:p>
          <a:p>
            <a:endParaRPr lang="ru-RU" sz="2400" dirty="0">
              <a:solidFill>
                <a:srgbClr val="2B2A29"/>
              </a:solidFill>
              <a:latin typeface="Fira Sans Light"/>
              <a:cs typeface="Fira Sans Light"/>
            </a:endParaRPr>
          </a:p>
          <a:p>
            <a:endParaRPr lang="ru-RU" sz="2400" dirty="0">
              <a:solidFill>
                <a:srgbClr val="2B2A29"/>
              </a:solidFill>
              <a:latin typeface="Fira Sans Light"/>
              <a:cs typeface="Fira Sans Light"/>
            </a:endParaRPr>
          </a:p>
        </p:txBody>
      </p:sp>
      <p:pic>
        <p:nvPicPr>
          <p:cNvPr id="9" name="Picture 3" descr="S:\00_Marketing_old\Богданова\олимпиада логотип\олимпиада-заставки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1" y="4695825"/>
            <a:ext cx="1997754" cy="19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71950" y="2541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54200" y="1571625"/>
            <a:ext cx="914400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/>
              <a:t>1.</a:t>
            </a:r>
            <a:r>
              <a:rPr lang="ru-RU" dirty="0"/>
              <a:t> Разбор заданий основного конкурса 2 этапа + общие рекомендации по группам критериев для 3 этапа.</a:t>
            </a:r>
            <a:endParaRPr lang="ru-RU" kern="0" dirty="0"/>
          </a:p>
          <a:p>
            <a:endParaRPr lang="ru-RU" kern="0" dirty="0"/>
          </a:p>
          <a:p>
            <a:r>
              <a:rPr lang="ru-RU" kern="0" dirty="0"/>
              <a:t>2. «Проблемные» ситуации + ответы на вопросы.</a:t>
            </a:r>
            <a:endParaRPr lang="ru-RU" b="1" kern="0" dirty="0"/>
          </a:p>
          <a:p>
            <a:endParaRPr lang="ru-RU" dirty="0"/>
          </a:p>
          <a:p>
            <a:r>
              <a:rPr lang="ru-RU" dirty="0"/>
              <a:t>3. Техника «пользовательские истории» + практика.</a:t>
            </a:r>
          </a:p>
          <a:p>
            <a:endParaRPr lang="ru-RU" kern="0" dirty="0"/>
          </a:p>
          <a:p>
            <a:r>
              <a:rPr lang="ru-RU" dirty="0"/>
              <a:t>4. Исследование и проект: задания 3 этапа.</a:t>
            </a:r>
          </a:p>
          <a:p>
            <a:endParaRPr lang="ru-RU" dirty="0"/>
          </a:p>
          <a:p>
            <a:r>
              <a:rPr lang="ru-RU" dirty="0"/>
              <a:t>5. План мероприятий Олимпиады.</a:t>
            </a:r>
          </a:p>
          <a:p>
            <a:endParaRPr lang="ru-RU" dirty="0"/>
          </a:p>
          <a:p>
            <a:endParaRPr lang="ru-RU" dirty="0"/>
          </a:p>
          <a:p>
            <a:endParaRPr lang="ru-RU" sz="1600" kern="0" dirty="0"/>
          </a:p>
          <a:p>
            <a:endParaRPr lang="ru-RU" sz="1600" kern="0" dirty="0"/>
          </a:p>
          <a:p>
            <a:endParaRPr lang="ru-RU" sz="1600" dirty="0"/>
          </a:p>
          <a:p>
            <a:endParaRPr lang="ru-RU" sz="1200" dirty="0"/>
          </a:p>
          <a:p>
            <a:endParaRPr lang="ru-RU" sz="1400" dirty="0"/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72400" y="848484"/>
            <a:ext cx="100979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200" b="0" i="0">
                <a:solidFill>
                  <a:srgbClr val="2B2A29"/>
                </a:solidFill>
                <a:latin typeface="Fira Sans Light"/>
                <a:ea typeface="+mj-ea"/>
                <a:cs typeface="Fira Sans Light"/>
              </a:defRPr>
            </a:lvl1pPr>
          </a:lstStyle>
          <a:p>
            <a:pPr marL="5224780"/>
            <a:r>
              <a:rPr lang="ru-RU" sz="2400" b="1" kern="0" dirty="0">
                <a:solidFill>
                  <a:schemeClr val="accent3">
                    <a:lumMod val="75000"/>
                  </a:schemeClr>
                </a:solidFill>
              </a:rPr>
              <a:t>План </a:t>
            </a:r>
            <a:r>
              <a:rPr lang="ru-RU" sz="2400" b="1" kern="0" dirty="0" err="1">
                <a:solidFill>
                  <a:schemeClr val="accent3">
                    <a:lumMod val="75000"/>
                  </a:schemeClr>
                </a:solidFill>
              </a:rPr>
              <a:t>воркшопа</a:t>
            </a:r>
            <a:endParaRPr lang="ru-RU" sz="24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60FA-B2DA-4689-9AB5-F83CC7FC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00" y="848484"/>
            <a:ext cx="10097998" cy="615553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					Разбор заданий основного конкурса 2 этапа: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					общие рекомендации по группам критериев</a:t>
            </a:r>
            <a:endParaRPr lang="ru-RU" sz="20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66A6E9-C50B-4365-AF08-3DCC3BBB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07" y="2105025"/>
            <a:ext cx="10830384" cy="2339102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Задание 3 конкурсного этапа (основной конкурс видео 3)</a:t>
            </a:r>
          </a:p>
          <a:p>
            <a:pPr algn="ctr"/>
            <a:endParaRPr lang="ru-RU" sz="1600" dirty="0">
              <a:hlinkClick r:id="rId2"/>
            </a:endParaRPr>
          </a:p>
          <a:p>
            <a:pPr algn="ctr"/>
            <a:r>
              <a:rPr lang="en-US" sz="1600" dirty="0">
                <a:hlinkClick r:id="rId2"/>
              </a:rPr>
              <a:t>https://docs.google.com/document/d/1laGCfht1LLR9VJwE3VNjsBiQvyN2Yz2m5aGdohVr5F4/edit?usp=sharing</a:t>
            </a:r>
            <a:endParaRPr lang="ru-RU" sz="16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Критерии оценки</a:t>
            </a:r>
          </a:p>
          <a:p>
            <a:pPr algn="ctr"/>
            <a:endParaRPr lang="ru-RU" dirty="0"/>
          </a:p>
          <a:p>
            <a:pPr algn="ctr"/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https://docs.google.com/spreadsheets/d/1pPwOAl5g1FFcUKp9EFV5qouaFe3ojsvfeZFQ-cz4H0o/edit?usp=sharing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35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60FA-B2DA-4689-9AB5-F83CC7FC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00" y="848484"/>
            <a:ext cx="10097998" cy="307777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					Проблемные ситуации Олимпиады</a:t>
            </a:r>
            <a:endParaRPr lang="ru-RU" sz="20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66A6E9-C50B-4365-AF08-3DCC3BBB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4201" y="1343025"/>
            <a:ext cx="8229600" cy="4616648"/>
          </a:xfrm>
        </p:spPr>
        <p:txBody>
          <a:bodyPr/>
          <a:lstStyle/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Работа с соцсетями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Оценивание по субъективным критериям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Дополнительная мотивация (рейтинг Сообщества)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Анкеты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Сквозные конкурсы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Оценка работ участниками Олимпиады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Спикеры Олимпиады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Приемка работ и подтверждение по </a:t>
            </a:r>
            <a:r>
              <a:rPr lang="ru-RU" sz="1800" dirty="0" err="1">
                <a:solidFill>
                  <a:schemeClr val="tx1"/>
                </a:solidFill>
              </a:rPr>
              <a:t>емейл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2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71950" y="2541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7040" y="1715058"/>
            <a:ext cx="100584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/>
              <a:t>Критерии: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Хорошо понятно и доступно сформулировано.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Если пожелание слишком объемное, разбейте его на более мелкие части.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r>
              <a:rPr lang="ru-RU" sz="2000" dirty="0"/>
              <a:t>Кто?  –  Хочет получить какой результат?  –  Для чего?  –  Что для этого должно произойти?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Какое методическое сопровождение Вам как педагогу нужно для более эффективной работы с оборудованием (интерактивной песочницей </a:t>
            </a:r>
            <a:r>
              <a:rPr lang="en-US" sz="2000" dirty="0" err="1"/>
              <a:t>iSandBOX</a:t>
            </a:r>
            <a:r>
              <a:rPr lang="ru-RU" sz="2000" dirty="0"/>
              <a:t>)?</a:t>
            </a:r>
          </a:p>
          <a:p>
            <a:endParaRPr lang="ru-RU" sz="1200" dirty="0"/>
          </a:p>
          <a:p>
            <a:endParaRPr lang="ru-RU" sz="1400" dirty="0"/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72400" y="848484"/>
            <a:ext cx="100979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200" b="0" i="0">
                <a:solidFill>
                  <a:srgbClr val="2B2A29"/>
                </a:solidFill>
                <a:latin typeface="Fira Sans Light"/>
                <a:ea typeface="+mj-ea"/>
                <a:cs typeface="Fira Sans Light"/>
              </a:defRPr>
            </a:lvl1pPr>
          </a:lstStyle>
          <a:p>
            <a:pPr marL="5224780"/>
            <a:r>
              <a:rPr lang="ru-RU" sz="2000" b="1" kern="0" dirty="0">
                <a:solidFill>
                  <a:schemeClr val="accent3">
                    <a:lumMod val="75000"/>
                  </a:schemeClr>
                </a:solidFill>
              </a:rPr>
              <a:t>Техника «пользовательские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97870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71950" y="2541"/>
            <a:ext cx="8070850" cy="7560309"/>
          </a:xfrm>
          <a:custGeom>
            <a:avLst/>
            <a:gdLst/>
            <a:ahLst/>
            <a:cxnLst/>
            <a:rect l="l" t="t" r="r" b="b"/>
            <a:pathLst>
              <a:path w="8070850" h="7560309">
                <a:moveTo>
                  <a:pt x="8070811" y="0"/>
                </a:moveTo>
                <a:lnTo>
                  <a:pt x="7559992" y="0"/>
                </a:lnTo>
                <a:lnTo>
                  <a:pt x="0" y="7560005"/>
                </a:lnTo>
                <a:lnTo>
                  <a:pt x="8070811" y="7560005"/>
                </a:lnTo>
                <a:lnTo>
                  <a:pt x="8070811" y="0"/>
                </a:lnTo>
                <a:close/>
              </a:path>
            </a:pathLst>
          </a:custGeom>
          <a:solidFill>
            <a:srgbClr val="EE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19" y="498593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86" y="0"/>
                </a:moveTo>
                <a:lnTo>
                  <a:pt x="0" y="2574074"/>
                </a:lnTo>
                <a:lnTo>
                  <a:pt x="2574086" y="2574074"/>
                </a:lnTo>
                <a:lnTo>
                  <a:pt x="2574086" y="0"/>
                </a:lnTo>
                <a:close/>
              </a:path>
            </a:pathLst>
          </a:custGeom>
          <a:solidFill>
            <a:srgbClr val="E50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240260" cy="252095"/>
          </a:xfrm>
          <a:custGeom>
            <a:avLst/>
            <a:gdLst/>
            <a:ahLst/>
            <a:cxnLst/>
            <a:rect l="l" t="t" r="r" b="b"/>
            <a:pathLst>
              <a:path w="12240260" h="252095">
                <a:moveTo>
                  <a:pt x="0" y="0"/>
                </a:moveTo>
                <a:lnTo>
                  <a:pt x="12240006" y="0"/>
                </a:lnTo>
                <a:lnTo>
                  <a:pt x="12240006" y="252006"/>
                </a:lnTo>
                <a:lnTo>
                  <a:pt x="0" y="252006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56005"/>
            <a:ext cx="12240260" cy="504190"/>
          </a:xfrm>
          <a:custGeom>
            <a:avLst/>
            <a:gdLst/>
            <a:ahLst/>
            <a:cxnLst/>
            <a:rect l="l" t="t" r="r" b="b"/>
            <a:pathLst>
              <a:path w="12240260" h="504190">
                <a:moveTo>
                  <a:pt x="0" y="0"/>
                </a:moveTo>
                <a:lnTo>
                  <a:pt x="12240006" y="0"/>
                </a:lnTo>
                <a:lnTo>
                  <a:pt x="12240006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D8E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574290" cy="2574290"/>
          </a:xfrm>
          <a:custGeom>
            <a:avLst/>
            <a:gdLst/>
            <a:ahLst/>
            <a:cxnLst/>
            <a:rect l="l" t="t" r="r" b="b"/>
            <a:pathLst>
              <a:path w="2574290" h="2574290">
                <a:moveTo>
                  <a:pt x="2574074" y="0"/>
                </a:moveTo>
                <a:lnTo>
                  <a:pt x="0" y="0"/>
                </a:lnTo>
                <a:lnTo>
                  <a:pt x="0" y="2574086"/>
                </a:lnTo>
                <a:lnTo>
                  <a:pt x="2574074" y="0"/>
                </a:lnTo>
                <a:close/>
              </a:path>
            </a:pathLst>
          </a:custGeom>
          <a:solidFill>
            <a:srgbClr val="C7D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7040" y="1715058"/>
            <a:ext cx="10058400" cy="2088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гугл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 с заданием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https://forms.gle/z5K9WjpHSgCayUwSA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опрос по методическому сопровождению</a:t>
            </a:r>
          </a:p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https://forms.gle/u4Q2d8Xrg2G7ZAQM8</a:t>
            </a:r>
            <a:endParaRPr lang="ru-RU" sz="1200" dirty="0"/>
          </a:p>
          <a:p>
            <a:endParaRPr lang="ru-RU" sz="1400" dirty="0"/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72400" y="848484"/>
            <a:ext cx="100979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200" b="0" i="0">
                <a:solidFill>
                  <a:srgbClr val="2B2A29"/>
                </a:solidFill>
                <a:latin typeface="Fira Sans Light"/>
                <a:ea typeface="+mj-ea"/>
                <a:cs typeface="Fira Sans Light"/>
              </a:defRPr>
            </a:lvl1pPr>
          </a:lstStyle>
          <a:p>
            <a:pPr marL="5224780"/>
            <a:r>
              <a:rPr lang="ru-RU" sz="2000" b="1" kern="0" dirty="0">
                <a:solidFill>
                  <a:schemeClr val="accent3">
                    <a:lumMod val="75000"/>
                  </a:schemeClr>
                </a:solidFill>
              </a:rPr>
              <a:t>ЗАДАНИЯ к Воркшопу 4</a:t>
            </a:r>
          </a:p>
        </p:txBody>
      </p:sp>
    </p:spTree>
    <p:extLst>
      <p:ext uri="{BB962C8B-B14F-4D97-AF65-F5344CB8AC3E}">
        <p14:creationId xmlns:p14="http://schemas.microsoft.com/office/powerpoint/2010/main" val="271585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60FA-B2DA-4689-9AB5-F83CC7FC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00" y="848484"/>
            <a:ext cx="10097998" cy="307777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					План мероприятий Олимпиады</a:t>
            </a:r>
            <a:endParaRPr lang="ru-RU" sz="20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66A6E9-C50B-4365-AF08-3DCC3BBB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800" y="1174386"/>
            <a:ext cx="9316197" cy="4616648"/>
          </a:xfrm>
        </p:spPr>
        <p:txBody>
          <a:bodyPr/>
          <a:lstStyle/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26.11 (</a:t>
            </a:r>
            <a:r>
              <a:rPr lang="ru-RU" sz="1800" dirty="0" err="1">
                <a:solidFill>
                  <a:schemeClr val="tx1"/>
                </a:solidFill>
              </a:rPr>
              <a:t>чт</a:t>
            </a:r>
            <a:r>
              <a:rPr lang="ru-RU" sz="1800" dirty="0">
                <a:solidFill>
                  <a:schemeClr val="tx1"/>
                </a:solidFill>
              </a:rPr>
              <a:t>) – воркшоп «Написание пользовательской истории»</a:t>
            </a:r>
          </a:p>
          <a:p>
            <a:r>
              <a:rPr lang="en-US" sz="1800" dirty="0">
                <a:solidFill>
                  <a:schemeClr val="tx1"/>
                </a:solidFill>
                <a:hlinkClick r:id="rId2"/>
              </a:rPr>
              <a:t>https://isandbox.ru/vebinar-polzovatelskie-istorii/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3.12 (</a:t>
            </a:r>
            <a:r>
              <a:rPr lang="ru-RU" sz="1800" dirty="0" err="1">
                <a:solidFill>
                  <a:schemeClr val="tx1"/>
                </a:solidFill>
              </a:rPr>
              <a:t>чт</a:t>
            </a:r>
            <a:r>
              <a:rPr lang="ru-RU" sz="1800" dirty="0">
                <a:solidFill>
                  <a:schemeClr val="tx1"/>
                </a:solidFill>
              </a:rPr>
              <a:t>) – прием конкурсных работ 3 этапа (основной видео конкурс Исследование и Проект)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7.12 (</a:t>
            </a:r>
            <a:r>
              <a:rPr lang="ru-RU" sz="1800" dirty="0" err="1">
                <a:solidFill>
                  <a:schemeClr val="tx1"/>
                </a:solidFill>
              </a:rPr>
              <a:t>пн</a:t>
            </a:r>
            <a:r>
              <a:rPr lang="ru-RU" sz="1800" dirty="0">
                <a:solidFill>
                  <a:schemeClr val="tx1"/>
                </a:solidFill>
              </a:rPr>
              <a:t>) – прием конкурсных работ Работа над ошибками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8.12 (</a:t>
            </a:r>
            <a:r>
              <a:rPr lang="ru-RU" sz="1800" dirty="0" err="1">
                <a:solidFill>
                  <a:schemeClr val="tx1"/>
                </a:solidFill>
              </a:rPr>
              <a:t>вт</a:t>
            </a:r>
            <a:r>
              <a:rPr lang="ru-RU" sz="1800" dirty="0">
                <a:solidFill>
                  <a:schemeClr val="tx1"/>
                </a:solidFill>
              </a:rPr>
              <a:t>) – прием конкурсных работ дополнительных ФОТО и </a:t>
            </a:r>
            <a:r>
              <a:rPr lang="ru-RU" sz="1800" dirty="0" err="1">
                <a:solidFill>
                  <a:schemeClr val="tx1"/>
                </a:solidFill>
              </a:rPr>
              <a:t>ВИДЕОконкурсов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8.12 (</a:t>
            </a:r>
            <a:r>
              <a:rPr lang="ru-RU" sz="1800" dirty="0" err="1">
                <a:solidFill>
                  <a:schemeClr val="tx1"/>
                </a:solidFill>
              </a:rPr>
              <a:t>вт</a:t>
            </a:r>
            <a:r>
              <a:rPr lang="ru-RU" sz="1800" dirty="0">
                <a:solidFill>
                  <a:schemeClr val="tx1"/>
                </a:solidFill>
              </a:rPr>
              <a:t>) – начало финального этапа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10.12 (</a:t>
            </a:r>
            <a:r>
              <a:rPr lang="ru-RU" sz="1800" dirty="0" err="1">
                <a:solidFill>
                  <a:schemeClr val="tx1"/>
                </a:solidFill>
              </a:rPr>
              <a:t>чт</a:t>
            </a:r>
            <a:r>
              <a:rPr lang="ru-RU" sz="1800" dirty="0">
                <a:solidFill>
                  <a:schemeClr val="tx1"/>
                </a:solidFill>
              </a:rPr>
              <a:t>) – воркшоп 5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16.12 (ср) – прием конкурсных работ 4 этапа (финального)</a:t>
            </a:r>
          </a:p>
          <a:p>
            <a:r>
              <a:rPr lang="ru-RU" sz="1800" dirty="0">
                <a:solidFill>
                  <a:schemeClr val="tx1"/>
                </a:solidFill>
              </a:rPr>
              <a:t>18.12 (</a:t>
            </a:r>
            <a:r>
              <a:rPr lang="ru-RU" sz="1800" dirty="0" err="1">
                <a:solidFill>
                  <a:schemeClr val="tx1"/>
                </a:solidFill>
              </a:rPr>
              <a:t>пт</a:t>
            </a:r>
            <a:r>
              <a:rPr lang="ru-RU" sz="1800" dirty="0">
                <a:solidFill>
                  <a:schemeClr val="tx1"/>
                </a:solidFill>
              </a:rPr>
              <a:t>) – подведение итогов Олимпиады (воркшоп 6)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34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A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</TotalTime>
  <Words>415</Words>
  <Application>Microsoft Office PowerPoint</Application>
  <PresentationFormat>Произвольный</PresentationFormat>
  <Paragraphs>90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Fira Sans Light</vt:lpstr>
      <vt:lpstr>Office Theme</vt:lpstr>
      <vt:lpstr>Презентация PowerPoint</vt:lpstr>
      <vt:lpstr>Презентация PowerPoint</vt:lpstr>
      <vt:lpstr>Презентация PowerPoint</vt:lpstr>
      <vt:lpstr>     Разбор заданий основного конкурса 2 этапа:       общие рекомендации по группам критериев</vt:lpstr>
      <vt:lpstr>     Проблемные ситуации Олимпиады</vt:lpstr>
      <vt:lpstr>Презентация PowerPoint</vt:lpstr>
      <vt:lpstr>Презентация PowerPoint</vt:lpstr>
      <vt:lpstr>     План мероприятий Олимпиады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УТС_для_Сахалина.cdr</dc:title>
  <dc:creator>Василий Викторович Макуха</dc:creator>
  <cp:lastModifiedBy>Мария Соломатина</cp:lastModifiedBy>
  <cp:revision>89</cp:revision>
  <dcterms:created xsi:type="dcterms:W3CDTF">2020-09-17T09:46:01Z</dcterms:created>
  <dcterms:modified xsi:type="dcterms:W3CDTF">2020-11-20T05:16:11Z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LastSaved">
    <vt:filetime>2020-09-17T00:00:00Z</vt:filetime>
  </property>
</Properties>
</file>